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al Bold" panose="020B07040202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aegu Bold" panose="020B0604020202020204" charset="0"/>
      <p:regular r:id="rId25"/>
    </p:embeddedFont>
    <p:embeddedFont>
      <p:font typeface="Dosis Semi-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30.sv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8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9.png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52.sv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1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25.png"/><Relationship Id="rId4" Type="http://schemas.openxmlformats.org/officeDocument/2006/relationships/image" Target="../media/image30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6760" y="1967159"/>
            <a:ext cx="14294480" cy="5990982"/>
            <a:chOff x="0" y="0"/>
            <a:chExt cx="19059306" cy="7987976"/>
          </a:xfrm>
        </p:grpSpPr>
        <p:sp>
          <p:nvSpPr>
            <p:cNvPr id="4" name="Freeform 4"/>
            <p:cNvSpPr/>
            <p:nvPr/>
          </p:nvSpPr>
          <p:spPr>
            <a:xfrm rot="92033">
              <a:off x="273808" y="428159"/>
              <a:ext cx="18690996" cy="7310963"/>
            </a:xfrm>
            <a:custGeom>
              <a:avLst/>
              <a:gdLst/>
              <a:ahLst/>
              <a:cxnLst/>
              <a:rect l="l" t="t" r="r" b="b"/>
              <a:pathLst>
                <a:path w="18690996" h="7310963">
                  <a:moveTo>
                    <a:pt x="0" y="0"/>
                  </a:moveTo>
                  <a:lnTo>
                    <a:pt x="18690996" y="0"/>
                  </a:lnTo>
                  <a:lnTo>
                    <a:pt x="18690996" y="7310964"/>
                  </a:lnTo>
                  <a:lnTo>
                    <a:pt x="0" y="731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1056" t="-10951" r="-105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92033">
              <a:off x="94502" y="248853"/>
              <a:ext cx="18690996" cy="7310963"/>
            </a:xfrm>
            <a:custGeom>
              <a:avLst/>
              <a:gdLst/>
              <a:ahLst/>
              <a:cxnLst/>
              <a:rect l="l" t="t" r="r" b="b"/>
              <a:pathLst>
                <a:path w="18690996" h="7310963">
                  <a:moveTo>
                    <a:pt x="0" y="0"/>
                  </a:moveTo>
                  <a:lnTo>
                    <a:pt x="18690996" y="0"/>
                  </a:lnTo>
                  <a:lnTo>
                    <a:pt x="18690996" y="7310964"/>
                  </a:lnTo>
                  <a:lnTo>
                    <a:pt x="0" y="731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6" t="-10951" r="-105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580166" y="4041557"/>
            <a:ext cx="8467318" cy="464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9042" b="1" spc="-542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WORLD WIDE ENERGY CONSUMPTION</a:t>
            </a:r>
          </a:p>
          <a:p>
            <a:pPr algn="ctr">
              <a:lnSpc>
                <a:spcPts val="8590"/>
              </a:lnSpc>
            </a:pPr>
            <a:endParaRPr lang="en-US" sz="9042" b="1" spc="-542">
              <a:solidFill>
                <a:srgbClr val="000000"/>
              </a:solidFill>
              <a:latin typeface="Gaegu Bold"/>
              <a:ea typeface="Gaegu Bold"/>
              <a:cs typeface="Gaegu Bold"/>
              <a:sym typeface="Gaegu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46824" y="2680318"/>
            <a:ext cx="10934001" cy="136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7"/>
              </a:lnSpc>
            </a:pPr>
            <a:r>
              <a:rPr lang="en-US" sz="8944" b="1" spc="-554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project on </a:t>
            </a:r>
          </a:p>
        </p:txBody>
      </p:sp>
      <p:sp>
        <p:nvSpPr>
          <p:cNvPr id="8" name="Freeform 8"/>
          <p:cNvSpPr/>
          <p:nvPr/>
        </p:nvSpPr>
        <p:spPr>
          <a:xfrm rot="-1051246">
            <a:off x="-2552417" y="-2884738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4" y="0"/>
                </a:lnTo>
                <a:lnTo>
                  <a:pt x="5104834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700000">
            <a:off x="10542936" y="940005"/>
            <a:ext cx="1103359" cy="1581877"/>
          </a:xfrm>
          <a:custGeom>
            <a:avLst/>
            <a:gdLst/>
            <a:ahLst/>
            <a:cxnLst/>
            <a:rect l="l" t="t" r="r" b="b"/>
            <a:pathLst>
              <a:path w="1103359" h="1581877">
                <a:moveTo>
                  <a:pt x="0" y="0"/>
                </a:moveTo>
                <a:lnTo>
                  <a:pt x="1103360" y="0"/>
                </a:lnTo>
                <a:lnTo>
                  <a:pt x="1103360" y="1581877"/>
                </a:lnTo>
                <a:lnTo>
                  <a:pt x="0" y="1581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275443">
            <a:off x="2211959" y="2969126"/>
            <a:ext cx="1337326" cy="1218183"/>
          </a:xfrm>
          <a:custGeom>
            <a:avLst/>
            <a:gdLst/>
            <a:ahLst/>
            <a:cxnLst/>
            <a:rect l="l" t="t" r="r" b="b"/>
            <a:pathLst>
              <a:path w="1337326" h="1218183">
                <a:moveTo>
                  <a:pt x="0" y="0"/>
                </a:moveTo>
                <a:lnTo>
                  <a:pt x="1337327" y="0"/>
                </a:lnTo>
                <a:lnTo>
                  <a:pt x="1337327" y="1218183"/>
                </a:lnTo>
                <a:lnTo>
                  <a:pt x="0" y="1218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88621">
            <a:off x="14068292" y="5900049"/>
            <a:ext cx="2174492" cy="3388019"/>
          </a:xfrm>
          <a:custGeom>
            <a:avLst/>
            <a:gdLst/>
            <a:ahLst/>
            <a:cxnLst/>
            <a:rect l="l" t="t" r="r" b="b"/>
            <a:pathLst>
              <a:path w="2174492" h="3388019">
                <a:moveTo>
                  <a:pt x="0" y="0"/>
                </a:moveTo>
                <a:lnTo>
                  <a:pt x="2174492" y="0"/>
                </a:lnTo>
                <a:lnTo>
                  <a:pt x="2174492" y="3388019"/>
                </a:lnTo>
                <a:lnTo>
                  <a:pt x="0" y="3388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4057876" flipH="1">
            <a:off x="5812381" y="445640"/>
            <a:ext cx="1394952" cy="2759798"/>
          </a:xfrm>
          <a:custGeom>
            <a:avLst/>
            <a:gdLst/>
            <a:ahLst/>
            <a:cxnLst/>
            <a:rect l="l" t="t" r="r" b="b"/>
            <a:pathLst>
              <a:path w="1394952" h="2759798">
                <a:moveTo>
                  <a:pt x="1394952" y="0"/>
                </a:moveTo>
                <a:lnTo>
                  <a:pt x="0" y="0"/>
                </a:lnTo>
                <a:lnTo>
                  <a:pt x="0" y="2759798"/>
                </a:lnTo>
                <a:lnTo>
                  <a:pt x="1394952" y="2759798"/>
                </a:lnTo>
                <a:lnTo>
                  <a:pt x="139495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51246">
            <a:off x="15805535" y="8247789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741371" y="9412139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1"/>
                </a:lnTo>
                <a:lnTo>
                  <a:pt x="0" y="8748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284803" y="7641565"/>
            <a:ext cx="1105804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4072" b="1" spc="-211" dirty="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Presented by Ankita </a:t>
            </a:r>
            <a:r>
              <a:rPr lang="en-US" sz="4072" b="1" spc="-211" dirty="0" smtClean="0">
                <a:solidFill>
                  <a:srgbClr val="FFFFFF"/>
                </a:solidFill>
                <a:latin typeface="Gaegu Bold"/>
                <a:ea typeface="Gaegu Bold"/>
                <a:cs typeface="Gaegu Bold"/>
                <a:sym typeface="Gaegu Bold"/>
              </a:rPr>
              <a:t>Salunkhe</a:t>
            </a:r>
            <a:endParaRPr lang="en-US" sz="4072" b="1" spc="-211" dirty="0">
              <a:solidFill>
                <a:srgbClr val="FFFFFF"/>
              </a:solidFill>
              <a:latin typeface="Gaegu Bold"/>
              <a:ea typeface="Gaegu Bold"/>
              <a:cs typeface="Gaegu Bold"/>
              <a:sym typeface="Gaegu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1529" y="4719169"/>
            <a:ext cx="6697638" cy="5140437"/>
          </a:xfrm>
          <a:custGeom>
            <a:avLst/>
            <a:gdLst/>
            <a:ahLst/>
            <a:cxnLst/>
            <a:rect l="l" t="t" r="r" b="b"/>
            <a:pathLst>
              <a:path w="6697638" h="5140437">
                <a:moveTo>
                  <a:pt x="0" y="0"/>
                </a:moveTo>
                <a:lnTo>
                  <a:pt x="6697639" y="0"/>
                </a:lnTo>
                <a:lnTo>
                  <a:pt x="6697639" y="5140437"/>
                </a:lnTo>
                <a:lnTo>
                  <a:pt x="0" y="51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88038">
            <a:off x="14173390" y="434465"/>
            <a:ext cx="1342255" cy="1924380"/>
          </a:xfrm>
          <a:custGeom>
            <a:avLst/>
            <a:gdLst/>
            <a:ahLst/>
            <a:cxnLst/>
            <a:rect l="l" t="t" r="r" b="b"/>
            <a:pathLst>
              <a:path w="1342255" h="1924380">
                <a:moveTo>
                  <a:pt x="0" y="0"/>
                </a:moveTo>
                <a:lnTo>
                  <a:pt x="1342255" y="0"/>
                </a:lnTo>
                <a:lnTo>
                  <a:pt x="1342255" y="1924380"/>
                </a:lnTo>
                <a:lnTo>
                  <a:pt x="0" y="192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614420" flipH="1" flipV="1">
            <a:off x="14814494" y="519638"/>
            <a:ext cx="4200691" cy="4451599"/>
          </a:xfrm>
          <a:custGeom>
            <a:avLst/>
            <a:gdLst/>
            <a:ahLst/>
            <a:cxnLst/>
            <a:rect l="l" t="t" r="r" b="b"/>
            <a:pathLst>
              <a:path w="4200691" h="4451599">
                <a:moveTo>
                  <a:pt x="4200691" y="4451599"/>
                </a:moveTo>
                <a:lnTo>
                  <a:pt x="0" y="4451599"/>
                </a:lnTo>
                <a:lnTo>
                  <a:pt x="0" y="0"/>
                </a:lnTo>
                <a:lnTo>
                  <a:pt x="4200691" y="0"/>
                </a:lnTo>
                <a:lnTo>
                  <a:pt x="4200691" y="445159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797647"/>
            <a:ext cx="8083960" cy="3345853"/>
          </a:xfrm>
          <a:custGeom>
            <a:avLst/>
            <a:gdLst/>
            <a:ahLst/>
            <a:cxnLst/>
            <a:rect l="l" t="t" r="r" b="b"/>
            <a:pathLst>
              <a:path w="8083960" h="3345853">
                <a:moveTo>
                  <a:pt x="0" y="0"/>
                </a:moveTo>
                <a:lnTo>
                  <a:pt x="8083960" y="0"/>
                </a:lnTo>
                <a:lnTo>
                  <a:pt x="8083960" y="3345853"/>
                </a:lnTo>
                <a:lnTo>
                  <a:pt x="0" y="33458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83" b="-98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30431" y="5391150"/>
            <a:ext cx="6454597" cy="4477953"/>
          </a:xfrm>
          <a:custGeom>
            <a:avLst/>
            <a:gdLst/>
            <a:ahLst/>
            <a:cxnLst/>
            <a:rect l="l" t="t" r="r" b="b"/>
            <a:pathLst>
              <a:path w="6454597" h="4477953">
                <a:moveTo>
                  <a:pt x="0" y="0"/>
                </a:moveTo>
                <a:lnTo>
                  <a:pt x="6454597" y="0"/>
                </a:lnTo>
                <a:lnTo>
                  <a:pt x="6454597" y="4477953"/>
                </a:lnTo>
                <a:lnTo>
                  <a:pt x="0" y="4477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1074" y="260812"/>
            <a:ext cx="15439275" cy="113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6. How has population growth affected total emissions in each country?</a:t>
            </a:r>
          </a:p>
        </p:txBody>
      </p:sp>
      <p:sp>
        <p:nvSpPr>
          <p:cNvPr id="9" name="Freeform 9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1074" y="5978132"/>
            <a:ext cx="5729008" cy="371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Population growth has generally led to higher total emissions, as increased population drives greater energy demand and consumption.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6527820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719" y="3632540"/>
            <a:ext cx="10725312" cy="2706864"/>
          </a:xfrm>
          <a:custGeom>
            <a:avLst/>
            <a:gdLst/>
            <a:ahLst/>
            <a:cxnLst/>
            <a:rect l="l" t="t" r="r" b="b"/>
            <a:pathLst>
              <a:path w="10725312" h="2706864">
                <a:moveTo>
                  <a:pt x="0" y="0"/>
                </a:moveTo>
                <a:lnTo>
                  <a:pt x="10725312" y="0"/>
                </a:lnTo>
                <a:lnTo>
                  <a:pt x="10725312" y="2706864"/>
                </a:lnTo>
                <a:lnTo>
                  <a:pt x="0" y="27068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32991" y="2270723"/>
            <a:ext cx="6755009" cy="5398451"/>
          </a:xfrm>
          <a:custGeom>
            <a:avLst/>
            <a:gdLst/>
            <a:ahLst/>
            <a:cxnLst/>
            <a:rect l="l" t="t" r="r" b="b"/>
            <a:pathLst>
              <a:path w="6755009" h="5398451">
                <a:moveTo>
                  <a:pt x="0" y="0"/>
                </a:moveTo>
                <a:lnTo>
                  <a:pt x="6755009" y="0"/>
                </a:lnTo>
                <a:lnTo>
                  <a:pt x="6755009" y="5398451"/>
                </a:lnTo>
                <a:lnTo>
                  <a:pt x="0" y="5398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59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7134" y="595665"/>
            <a:ext cx="13232161" cy="97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7. What is the average yearly change in emissions per capita for each country?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25874" y="7867188"/>
            <a:ext cx="10799735" cy="141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average yearly change in emissions per capita varies by country, reflecting differences in development, energy policies, and industrialization levels.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6527820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719" y="1362528"/>
            <a:ext cx="9764057" cy="3208190"/>
          </a:xfrm>
          <a:custGeom>
            <a:avLst/>
            <a:gdLst/>
            <a:ahLst/>
            <a:cxnLst/>
            <a:rect l="l" t="t" r="r" b="b"/>
            <a:pathLst>
              <a:path w="9764057" h="3208190">
                <a:moveTo>
                  <a:pt x="0" y="0"/>
                </a:moveTo>
                <a:lnTo>
                  <a:pt x="9764057" y="0"/>
                </a:lnTo>
                <a:lnTo>
                  <a:pt x="9764057" y="3208191"/>
                </a:lnTo>
                <a:lnTo>
                  <a:pt x="0" y="32081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05286" y="3384984"/>
            <a:ext cx="6811163" cy="5446026"/>
          </a:xfrm>
          <a:custGeom>
            <a:avLst/>
            <a:gdLst/>
            <a:ahLst/>
            <a:cxnLst/>
            <a:rect l="l" t="t" r="r" b="b"/>
            <a:pathLst>
              <a:path w="6811163" h="5446026">
                <a:moveTo>
                  <a:pt x="0" y="0"/>
                </a:moveTo>
                <a:lnTo>
                  <a:pt x="6811163" y="0"/>
                </a:lnTo>
                <a:lnTo>
                  <a:pt x="6811163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7134" y="595665"/>
            <a:ext cx="13232161" cy="5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8. What is the emission-to-GDP ratio for each country by year?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398835"/>
            <a:ext cx="9144000" cy="185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emission-to-GDP ratio reveals how efficiently countries generate economic output relative to their carbon emissions, highlighting disparities in environmental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6527820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918592"/>
            <a:ext cx="8500156" cy="2709425"/>
          </a:xfrm>
          <a:custGeom>
            <a:avLst/>
            <a:gdLst/>
            <a:ahLst/>
            <a:cxnLst/>
            <a:rect l="l" t="t" r="r" b="b"/>
            <a:pathLst>
              <a:path w="8500156" h="2709425">
                <a:moveTo>
                  <a:pt x="0" y="0"/>
                </a:moveTo>
                <a:lnTo>
                  <a:pt x="8500156" y="0"/>
                </a:lnTo>
                <a:lnTo>
                  <a:pt x="8500156" y="2709424"/>
                </a:lnTo>
                <a:lnTo>
                  <a:pt x="0" y="2709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0202" y="2694362"/>
            <a:ext cx="6245223" cy="5748090"/>
          </a:xfrm>
          <a:custGeom>
            <a:avLst/>
            <a:gdLst/>
            <a:ahLst/>
            <a:cxnLst/>
            <a:rect l="l" t="t" r="r" b="b"/>
            <a:pathLst>
              <a:path w="6245223" h="5748090">
                <a:moveTo>
                  <a:pt x="0" y="0"/>
                </a:moveTo>
                <a:lnTo>
                  <a:pt x="6245223" y="0"/>
                </a:lnTo>
                <a:lnTo>
                  <a:pt x="6245223" y="5748090"/>
                </a:lnTo>
                <a:lnTo>
                  <a:pt x="0" y="57480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7134" y="595665"/>
            <a:ext cx="13232161" cy="5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9. How does energy production per capita vary across countries?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04575" y="6356480"/>
            <a:ext cx="8515627" cy="185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Energy production per capita varies widely across countries, with resource-rich nations producing significantly more energy per person than others.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6527820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84792" y="2165013"/>
            <a:ext cx="7828129" cy="4181080"/>
          </a:xfrm>
          <a:custGeom>
            <a:avLst/>
            <a:gdLst/>
            <a:ahLst/>
            <a:cxnLst/>
            <a:rect l="l" t="t" r="r" b="b"/>
            <a:pathLst>
              <a:path w="7828129" h="4181080">
                <a:moveTo>
                  <a:pt x="0" y="0"/>
                </a:moveTo>
                <a:lnTo>
                  <a:pt x="7828129" y="0"/>
                </a:lnTo>
                <a:lnTo>
                  <a:pt x="7828129" y="4181080"/>
                </a:lnTo>
                <a:lnTo>
                  <a:pt x="0" y="41810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925216" y="2583354"/>
            <a:ext cx="6817007" cy="6539391"/>
          </a:xfrm>
          <a:custGeom>
            <a:avLst/>
            <a:gdLst/>
            <a:ahLst/>
            <a:cxnLst/>
            <a:rect l="l" t="t" r="r" b="b"/>
            <a:pathLst>
              <a:path w="6817007" h="6539391">
                <a:moveTo>
                  <a:pt x="0" y="0"/>
                </a:moveTo>
                <a:lnTo>
                  <a:pt x="6817007" y="0"/>
                </a:lnTo>
                <a:lnTo>
                  <a:pt x="6817007" y="6539391"/>
                </a:lnTo>
                <a:lnTo>
                  <a:pt x="0" y="65393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84288" y="541965"/>
            <a:ext cx="13232161" cy="97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10.  What is the correlation between GDP growth and energy production growth?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161475" y="6732084"/>
            <a:ext cx="7763742" cy="2224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  <a:spcBef>
                <a:spcPct val="0"/>
              </a:spcBef>
            </a:pPr>
            <a:r>
              <a:rPr lang="en-US" sz="2825" b="1" spc="-163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There is a strong positive correlation between GDP growth and energy production growth, indicating that economic expansion often drives increased energy generation.</a:t>
            </a:r>
          </a:p>
          <a:p>
            <a:pPr algn="ctr">
              <a:lnSpc>
                <a:spcPts val="2825"/>
              </a:lnSpc>
              <a:spcBef>
                <a:spcPct val="0"/>
              </a:spcBef>
            </a:pPr>
            <a:endParaRPr lang="en-US" sz="2825" b="1" spc="-163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2825"/>
              </a:lnSpc>
              <a:spcBef>
                <a:spcPct val="0"/>
              </a:spcBef>
            </a:pPr>
            <a:endParaRPr lang="en-US" sz="2825" b="1" spc="-163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6527820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719" y="1972439"/>
            <a:ext cx="8664908" cy="5196559"/>
          </a:xfrm>
          <a:custGeom>
            <a:avLst/>
            <a:gdLst/>
            <a:ahLst/>
            <a:cxnLst/>
            <a:rect l="l" t="t" r="r" b="b"/>
            <a:pathLst>
              <a:path w="8664908" h="5196559">
                <a:moveTo>
                  <a:pt x="0" y="0"/>
                </a:moveTo>
                <a:lnTo>
                  <a:pt x="8664909" y="0"/>
                </a:lnTo>
                <a:lnTo>
                  <a:pt x="8664909" y="5196559"/>
                </a:lnTo>
                <a:lnTo>
                  <a:pt x="0" y="51965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5" r="-225" b="-140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682492" y="2841812"/>
            <a:ext cx="7933957" cy="5311161"/>
          </a:xfrm>
          <a:custGeom>
            <a:avLst/>
            <a:gdLst/>
            <a:ahLst/>
            <a:cxnLst/>
            <a:rect l="l" t="t" r="r" b="b"/>
            <a:pathLst>
              <a:path w="7933957" h="5311161">
                <a:moveTo>
                  <a:pt x="0" y="0"/>
                </a:moveTo>
                <a:lnTo>
                  <a:pt x="7933957" y="0"/>
                </a:lnTo>
                <a:lnTo>
                  <a:pt x="7933957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7134" y="595665"/>
            <a:ext cx="13232161" cy="97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11 .What are the top 10 countries by population and how do their emissions compare?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18701" y="8327077"/>
            <a:ext cx="10443770" cy="185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top 10 most populous countries contribute significantly to global emissions, though their individual emission levels vary based on industrialization and energy usage patterns.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669463">
            <a:off x="15619911" y="2730972"/>
            <a:ext cx="1963020" cy="1803136"/>
          </a:xfrm>
          <a:custGeom>
            <a:avLst/>
            <a:gdLst/>
            <a:ahLst/>
            <a:cxnLst/>
            <a:rect l="l" t="t" r="r" b="b"/>
            <a:pathLst>
              <a:path w="1963020" h="1803136">
                <a:moveTo>
                  <a:pt x="0" y="0"/>
                </a:moveTo>
                <a:lnTo>
                  <a:pt x="1963020" y="0"/>
                </a:lnTo>
                <a:lnTo>
                  <a:pt x="1963020" y="1803136"/>
                </a:lnTo>
                <a:lnTo>
                  <a:pt x="0" y="1803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897698" y="-195675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9034">
            <a:off x="553137" y="382838"/>
            <a:ext cx="2463311" cy="2601368"/>
          </a:xfrm>
          <a:custGeom>
            <a:avLst/>
            <a:gdLst/>
            <a:ahLst/>
            <a:cxnLst/>
            <a:rect l="l" t="t" r="r" b="b"/>
            <a:pathLst>
              <a:path w="2463311" h="2601368">
                <a:moveTo>
                  <a:pt x="0" y="0"/>
                </a:moveTo>
                <a:lnTo>
                  <a:pt x="2463311" y="0"/>
                </a:lnTo>
                <a:lnTo>
                  <a:pt x="2463311" y="2601368"/>
                </a:lnTo>
                <a:lnTo>
                  <a:pt x="0" y="2601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249274" flipH="1">
            <a:off x="99622" y="7647625"/>
            <a:ext cx="1642882" cy="3250307"/>
          </a:xfrm>
          <a:custGeom>
            <a:avLst/>
            <a:gdLst/>
            <a:ahLst/>
            <a:cxnLst/>
            <a:rect l="l" t="t" r="r" b="b"/>
            <a:pathLst>
              <a:path w="1642882" h="3250307">
                <a:moveTo>
                  <a:pt x="1642882" y="0"/>
                </a:moveTo>
                <a:lnTo>
                  <a:pt x="0" y="0"/>
                </a:lnTo>
                <a:lnTo>
                  <a:pt x="0" y="3250307"/>
                </a:lnTo>
                <a:lnTo>
                  <a:pt x="1642882" y="3250307"/>
                </a:lnTo>
                <a:lnTo>
                  <a:pt x="16428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51246">
            <a:off x="16381279" y="7391606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1063" y="1378113"/>
            <a:ext cx="11301259" cy="3192606"/>
          </a:xfrm>
          <a:custGeom>
            <a:avLst/>
            <a:gdLst/>
            <a:ahLst/>
            <a:cxnLst/>
            <a:rect l="l" t="t" r="r" b="b"/>
            <a:pathLst>
              <a:path w="11301259" h="3192606">
                <a:moveTo>
                  <a:pt x="0" y="0"/>
                </a:moveTo>
                <a:lnTo>
                  <a:pt x="11301259" y="0"/>
                </a:lnTo>
                <a:lnTo>
                  <a:pt x="11301259" y="3192606"/>
                </a:lnTo>
                <a:lnTo>
                  <a:pt x="0" y="31926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519182" y="4818369"/>
            <a:ext cx="10768818" cy="3287676"/>
          </a:xfrm>
          <a:custGeom>
            <a:avLst/>
            <a:gdLst/>
            <a:ahLst/>
            <a:cxnLst/>
            <a:rect l="l" t="t" r="r" b="b"/>
            <a:pathLst>
              <a:path w="10768818" h="3287676">
                <a:moveTo>
                  <a:pt x="0" y="0"/>
                </a:moveTo>
                <a:lnTo>
                  <a:pt x="10768818" y="0"/>
                </a:lnTo>
                <a:lnTo>
                  <a:pt x="10768818" y="3287676"/>
                </a:lnTo>
                <a:lnTo>
                  <a:pt x="0" y="3287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7134" y="595665"/>
            <a:ext cx="13232161" cy="53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12. What is the global average GDP, emission, and population by year?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8754" y="5724506"/>
            <a:ext cx="6543660" cy="274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  <a:spcBef>
                <a:spcPct val="0"/>
              </a:spcBef>
            </a:pPr>
            <a:r>
              <a:rPr lang="en-US" sz="3498" b="1" spc="-20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global average GDP, emissions, and population have steadily increased year by year, reflecting worldwide economic growth, energy use, and population expansion.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8830" y="1973238"/>
            <a:ext cx="15488520" cy="1935364"/>
          </a:xfrm>
          <a:custGeom>
            <a:avLst/>
            <a:gdLst/>
            <a:ahLst/>
            <a:cxnLst/>
            <a:rect l="l" t="t" r="r" b="b"/>
            <a:pathLst>
              <a:path w="15488520" h="1935364">
                <a:moveTo>
                  <a:pt x="0" y="0"/>
                </a:moveTo>
                <a:lnTo>
                  <a:pt x="15488520" y="0"/>
                </a:lnTo>
                <a:lnTo>
                  <a:pt x="15488520" y="1935364"/>
                </a:lnTo>
                <a:lnTo>
                  <a:pt x="0" y="1935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3318" r="-4791" b="-11310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70745" y="2105898"/>
            <a:ext cx="14676233" cy="167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10999" b="1" spc="-362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7964" y="4882704"/>
            <a:ext cx="12392073" cy="4876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5"/>
              </a:lnSpc>
            </a:pPr>
            <a:r>
              <a:rPr lang="en-US" sz="3793" b="1" spc="49">
                <a:solidFill>
                  <a:srgbClr val="000000"/>
                </a:solidFill>
                <a:latin typeface="Dosis Semi-Bold"/>
                <a:ea typeface="Dosis Semi-Bold"/>
                <a:cs typeface="Dosis Semi-Bold"/>
                <a:sym typeface="Dosis Semi-Bold"/>
              </a:rPr>
              <a:t>This project provides a data-driven understanding of global energy patterns, revealing how energy consumption, production, GDP, and emissions are interrelated. By using SQL to analyze real-world datasets, we identified trends and country-wise differences that reflect economic development and environmental impact. These insights support informed decision-making for sustainable energy management.</a:t>
            </a:r>
          </a:p>
          <a:p>
            <a:pPr algn="ctr">
              <a:lnSpc>
                <a:spcPts val="4855"/>
              </a:lnSpc>
            </a:pPr>
            <a:endParaRPr lang="en-US" sz="3793" b="1" spc="49">
              <a:solidFill>
                <a:srgbClr val="000000"/>
              </a:solidFill>
              <a:latin typeface="Dosis Semi-Bold"/>
              <a:ea typeface="Dosis Semi-Bold"/>
              <a:cs typeface="Dosis Semi-Bold"/>
              <a:sym typeface="Dosis Semi-Bold"/>
            </a:endParaRPr>
          </a:p>
        </p:txBody>
      </p:sp>
      <p:sp>
        <p:nvSpPr>
          <p:cNvPr id="6" name="Freeform 6"/>
          <p:cNvSpPr/>
          <p:nvPr/>
        </p:nvSpPr>
        <p:spPr>
          <a:xfrm rot="-1051246">
            <a:off x="-3372611" y="1264131"/>
            <a:ext cx="4739834" cy="4739834"/>
          </a:xfrm>
          <a:custGeom>
            <a:avLst/>
            <a:gdLst/>
            <a:ahLst/>
            <a:cxnLst/>
            <a:rect l="l" t="t" r="r" b="b"/>
            <a:pathLst>
              <a:path w="4739834" h="4739834">
                <a:moveTo>
                  <a:pt x="0" y="0"/>
                </a:moveTo>
                <a:lnTo>
                  <a:pt x="4739834" y="0"/>
                </a:lnTo>
                <a:lnTo>
                  <a:pt x="4739834" y="4739834"/>
                </a:lnTo>
                <a:lnTo>
                  <a:pt x="0" y="473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323710" flipH="1">
            <a:off x="15419880" y="1064567"/>
            <a:ext cx="2182490" cy="2215726"/>
          </a:xfrm>
          <a:custGeom>
            <a:avLst/>
            <a:gdLst/>
            <a:ahLst/>
            <a:cxnLst/>
            <a:rect l="l" t="t" r="r" b="b"/>
            <a:pathLst>
              <a:path w="2182490" h="2215726">
                <a:moveTo>
                  <a:pt x="2182490" y="0"/>
                </a:moveTo>
                <a:lnTo>
                  <a:pt x="0" y="0"/>
                </a:lnTo>
                <a:lnTo>
                  <a:pt x="0" y="2215726"/>
                </a:lnTo>
                <a:lnTo>
                  <a:pt x="2182490" y="2215726"/>
                </a:lnTo>
                <a:lnTo>
                  <a:pt x="218249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42428">
            <a:off x="16965164" y="7999605"/>
            <a:ext cx="1298545" cy="1861713"/>
          </a:xfrm>
          <a:custGeom>
            <a:avLst/>
            <a:gdLst/>
            <a:ahLst/>
            <a:cxnLst/>
            <a:rect l="l" t="t" r="r" b="b"/>
            <a:pathLst>
              <a:path w="1298545" h="1861713">
                <a:moveTo>
                  <a:pt x="0" y="0"/>
                </a:moveTo>
                <a:lnTo>
                  <a:pt x="1298545" y="0"/>
                </a:lnTo>
                <a:lnTo>
                  <a:pt x="1298545" y="1861714"/>
                </a:lnTo>
                <a:lnTo>
                  <a:pt x="0" y="1861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947305" flipH="1">
            <a:off x="1075238" y="230569"/>
            <a:ext cx="1782824" cy="2777771"/>
          </a:xfrm>
          <a:custGeom>
            <a:avLst/>
            <a:gdLst/>
            <a:ahLst/>
            <a:cxnLst/>
            <a:rect l="l" t="t" r="r" b="b"/>
            <a:pathLst>
              <a:path w="1782824" h="2777771">
                <a:moveTo>
                  <a:pt x="1782824" y="0"/>
                </a:moveTo>
                <a:lnTo>
                  <a:pt x="0" y="0"/>
                </a:lnTo>
                <a:lnTo>
                  <a:pt x="0" y="2777771"/>
                </a:lnTo>
                <a:lnTo>
                  <a:pt x="1782824" y="2777771"/>
                </a:lnTo>
                <a:lnTo>
                  <a:pt x="178282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96760" y="1967159"/>
            <a:ext cx="14294480" cy="5990982"/>
            <a:chOff x="0" y="0"/>
            <a:chExt cx="19059306" cy="7987976"/>
          </a:xfrm>
        </p:grpSpPr>
        <p:sp>
          <p:nvSpPr>
            <p:cNvPr id="4" name="Freeform 4"/>
            <p:cNvSpPr/>
            <p:nvPr/>
          </p:nvSpPr>
          <p:spPr>
            <a:xfrm rot="92033">
              <a:off x="273808" y="428159"/>
              <a:ext cx="18690996" cy="7310963"/>
            </a:xfrm>
            <a:custGeom>
              <a:avLst/>
              <a:gdLst/>
              <a:ahLst/>
              <a:cxnLst/>
              <a:rect l="l" t="t" r="r" b="b"/>
              <a:pathLst>
                <a:path w="18690996" h="7310963">
                  <a:moveTo>
                    <a:pt x="0" y="0"/>
                  </a:moveTo>
                  <a:lnTo>
                    <a:pt x="18690996" y="0"/>
                  </a:lnTo>
                  <a:lnTo>
                    <a:pt x="18690996" y="7310964"/>
                  </a:lnTo>
                  <a:lnTo>
                    <a:pt x="0" y="731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0000"/>
              </a:blip>
              <a:stretch>
                <a:fillRect l="-1056" t="-10951" r="-1056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92033">
              <a:off x="94502" y="248853"/>
              <a:ext cx="18690996" cy="7310963"/>
            </a:xfrm>
            <a:custGeom>
              <a:avLst/>
              <a:gdLst/>
              <a:ahLst/>
              <a:cxnLst/>
              <a:rect l="l" t="t" r="r" b="b"/>
              <a:pathLst>
                <a:path w="18690996" h="7310963">
                  <a:moveTo>
                    <a:pt x="0" y="0"/>
                  </a:moveTo>
                  <a:lnTo>
                    <a:pt x="18690996" y="0"/>
                  </a:lnTo>
                  <a:lnTo>
                    <a:pt x="18690996" y="7310964"/>
                  </a:lnTo>
                  <a:lnTo>
                    <a:pt x="0" y="73109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56" t="-10951" r="-105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996760" y="3584700"/>
            <a:ext cx="14035941" cy="2755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94"/>
              </a:lnSpc>
            </a:pPr>
            <a:r>
              <a:rPr lang="en-US" sz="18099" b="1" spc="-1085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 rot="-1051246">
            <a:off x="-2552417" y="-2884738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4" y="0"/>
                </a:lnTo>
                <a:lnTo>
                  <a:pt x="5104834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700000">
            <a:off x="10542936" y="940005"/>
            <a:ext cx="1103359" cy="1581877"/>
          </a:xfrm>
          <a:custGeom>
            <a:avLst/>
            <a:gdLst/>
            <a:ahLst/>
            <a:cxnLst/>
            <a:rect l="l" t="t" r="r" b="b"/>
            <a:pathLst>
              <a:path w="1103359" h="1581877">
                <a:moveTo>
                  <a:pt x="0" y="0"/>
                </a:moveTo>
                <a:lnTo>
                  <a:pt x="1103360" y="0"/>
                </a:lnTo>
                <a:lnTo>
                  <a:pt x="1103360" y="1581877"/>
                </a:lnTo>
                <a:lnTo>
                  <a:pt x="0" y="15818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275443">
            <a:off x="2211959" y="2969126"/>
            <a:ext cx="1337326" cy="1218183"/>
          </a:xfrm>
          <a:custGeom>
            <a:avLst/>
            <a:gdLst/>
            <a:ahLst/>
            <a:cxnLst/>
            <a:rect l="l" t="t" r="r" b="b"/>
            <a:pathLst>
              <a:path w="1337326" h="1218183">
                <a:moveTo>
                  <a:pt x="0" y="0"/>
                </a:moveTo>
                <a:lnTo>
                  <a:pt x="1337327" y="0"/>
                </a:lnTo>
                <a:lnTo>
                  <a:pt x="1337327" y="1218183"/>
                </a:lnTo>
                <a:lnTo>
                  <a:pt x="0" y="12181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88621">
            <a:off x="14068292" y="5900049"/>
            <a:ext cx="2174492" cy="3388019"/>
          </a:xfrm>
          <a:custGeom>
            <a:avLst/>
            <a:gdLst/>
            <a:ahLst/>
            <a:cxnLst/>
            <a:rect l="l" t="t" r="r" b="b"/>
            <a:pathLst>
              <a:path w="2174492" h="3388019">
                <a:moveTo>
                  <a:pt x="0" y="0"/>
                </a:moveTo>
                <a:lnTo>
                  <a:pt x="2174492" y="0"/>
                </a:lnTo>
                <a:lnTo>
                  <a:pt x="2174492" y="3388019"/>
                </a:lnTo>
                <a:lnTo>
                  <a:pt x="0" y="33880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304326">
            <a:off x="884830" y="3954490"/>
            <a:ext cx="3500388" cy="5714919"/>
          </a:xfrm>
          <a:custGeom>
            <a:avLst/>
            <a:gdLst/>
            <a:ahLst/>
            <a:cxnLst/>
            <a:rect l="l" t="t" r="r" b="b"/>
            <a:pathLst>
              <a:path w="3500388" h="5714919">
                <a:moveTo>
                  <a:pt x="0" y="0"/>
                </a:moveTo>
                <a:lnTo>
                  <a:pt x="3500388" y="0"/>
                </a:lnTo>
                <a:lnTo>
                  <a:pt x="3500388" y="5714919"/>
                </a:lnTo>
                <a:lnTo>
                  <a:pt x="0" y="57149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92704" y="1028700"/>
            <a:ext cx="5125668" cy="3933950"/>
          </a:xfrm>
          <a:custGeom>
            <a:avLst/>
            <a:gdLst/>
            <a:ahLst/>
            <a:cxnLst/>
            <a:rect l="l" t="t" r="r" b="b"/>
            <a:pathLst>
              <a:path w="5125668" h="3933950">
                <a:moveTo>
                  <a:pt x="0" y="0"/>
                </a:moveTo>
                <a:lnTo>
                  <a:pt x="5125668" y="0"/>
                </a:lnTo>
                <a:lnTo>
                  <a:pt x="5125668" y="3933950"/>
                </a:lnTo>
                <a:lnTo>
                  <a:pt x="0" y="39339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057876" flipH="1">
            <a:off x="5812381" y="445640"/>
            <a:ext cx="1394952" cy="2759798"/>
          </a:xfrm>
          <a:custGeom>
            <a:avLst/>
            <a:gdLst/>
            <a:ahLst/>
            <a:cxnLst/>
            <a:rect l="l" t="t" r="r" b="b"/>
            <a:pathLst>
              <a:path w="1394952" h="2759798">
                <a:moveTo>
                  <a:pt x="1394952" y="0"/>
                </a:moveTo>
                <a:lnTo>
                  <a:pt x="0" y="0"/>
                </a:lnTo>
                <a:lnTo>
                  <a:pt x="0" y="2759798"/>
                </a:lnTo>
                <a:lnTo>
                  <a:pt x="1394952" y="2759798"/>
                </a:lnTo>
                <a:lnTo>
                  <a:pt x="1394952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51246">
            <a:off x="15805535" y="8247789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38798"/>
            <a:ext cx="11353788" cy="2195529"/>
          </a:xfrm>
          <a:custGeom>
            <a:avLst/>
            <a:gdLst/>
            <a:ahLst/>
            <a:cxnLst/>
            <a:rect l="l" t="t" r="r" b="b"/>
            <a:pathLst>
              <a:path w="11353788" h="2195529">
                <a:moveTo>
                  <a:pt x="0" y="0"/>
                </a:moveTo>
                <a:lnTo>
                  <a:pt x="11353788" y="0"/>
                </a:lnTo>
                <a:lnTo>
                  <a:pt x="11353788" y="2195529"/>
                </a:lnTo>
                <a:lnTo>
                  <a:pt x="0" y="2195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375" b="-314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4578" y="2315813"/>
            <a:ext cx="9729268" cy="184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94"/>
              </a:lnSpc>
            </a:pPr>
            <a:r>
              <a:rPr lang="en-US" sz="12099" b="1" spc="-810">
                <a:solidFill>
                  <a:srgbClr val="000000"/>
                </a:solidFill>
                <a:latin typeface="Gaegu Bold"/>
                <a:ea typeface="Gaegu Bold"/>
                <a:cs typeface="Gaegu Bold"/>
                <a:sym typeface="Gaegu Bold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 rot="4050216">
            <a:off x="15772048" y="419609"/>
            <a:ext cx="1337326" cy="1218183"/>
          </a:xfrm>
          <a:custGeom>
            <a:avLst/>
            <a:gdLst/>
            <a:ahLst/>
            <a:cxnLst/>
            <a:rect l="l" t="t" r="r" b="b"/>
            <a:pathLst>
              <a:path w="1337326" h="1218183">
                <a:moveTo>
                  <a:pt x="0" y="0"/>
                </a:moveTo>
                <a:lnTo>
                  <a:pt x="1337326" y="0"/>
                </a:lnTo>
                <a:lnTo>
                  <a:pt x="1337326" y="1218182"/>
                </a:lnTo>
                <a:lnTo>
                  <a:pt x="0" y="1218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3165297" y="7734583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4"/>
                </a:lnTo>
                <a:lnTo>
                  <a:pt x="0" y="510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866099">
            <a:off x="12803500" y="1383655"/>
            <a:ext cx="4904486" cy="8007324"/>
          </a:xfrm>
          <a:custGeom>
            <a:avLst/>
            <a:gdLst/>
            <a:ahLst/>
            <a:cxnLst/>
            <a:rect l="l" t="t" r="r" b="b"/>
            <a:pathLst>
              <a:path w="4904486" h="8007324">
                <a:moveTo>
                  <a:pt x="0" y="0"/>
                </a:moveTo>
                <a:lnTo>
                  <a:pt x="4904486" y="0"/>
                </a:lnTo>
                <a:lnTo>
                  <a:pt x="4904486" y="8007323"/>
                </a:lnTo>
                <a:lnTo>
                  <a:pt x="0" y="80073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54578" y="4479408"/>
            <a:ext cx="9729268" cy="597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5"/>
              </a:lnSpc>
            </a:pPr>
            <a:r>
              <a:rPr lang="en-US" sz="35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SQL-based project analyzes global energy data to explore the relationship between energy production, consumption, emissions, GDP, and population across countries. By using structured queries on a relational database, the project identifies key trends, country-wise comparisons, and per capita impacts. The insights help understand how energy usage reflects economic growth and environmental impact.</a:t>
            </a:r>
          </a:p>
          <a:p>
            <a:pPr algn="ctr">
              <a:lnSpc>
                <a:spcPts val="4665"/>
              </a:lnSpc>
            </a:pPr>
            <a:endParaRPr lang="en-US" sz="356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741371" y="9258300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1"/>
                </a:lnTo>
                <a:lnTo>
                  <a:pt x="0" y="874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563786" y="1667042"/>
            <a:ext cx="7915399" cy="1418921"/>
          </a:xfrm>
          <a:custGeom>
            <a:avLst/>
            <a:gdLst/>
            <a:ahLst/>
            <a:cxnLst/>
            <a:rect l="l" t="t" r="r" b="b"/>
            <a:pathLst>
              <a:path w="7915399" h="1418921">
                <a:moveTo>
                  <a:pt x="0" y="0"/>
                </a:moveTo>
                <a:lnTo>
                  <a:pt x="7915399" y="0"/>
                </a:lnTo>
                <a:lnTo>
                  <a:pt x="7915399" y="1418921"/>
                </a:lnTo>
                <a:lnTo>
                  <a:pt x="0" y="141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0" t="-47153" r="-1510" b="-97092"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04892" y="1628790"/>
            <a:ext cx="10470905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99"/>
              </a:lnSpc>
            </a:pPr>
            <a:r>
              <a:rPr lang="en-US" sz="7999" b="1" spc="-43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table description</a:t>
            </a:r>
          </a:p>
        </p:txBody>
      </p:sp>
      <p:sp>
        <p:nvSpPr>
          <p:cNvPr id="6" name="Freeform 6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31576" y="3666296"/>
            <a:ext cx="11517774" cy="4958858"/>
          </a:xfrm>
          <a:custGeom>
            <a:avLst/>
            <a:gdLst/>
            <a:ahLst/>
            <a:cxnLst/>
            <a:rect l="l" t="t" r="r" b="b"/>
            <a:pathLst>
              <a:path w="11517774" h="4958858">
                <a:moveTo>
                  <a:pt x="0" y="0"/>
                </a:moveTo>
                <a:lnTo>
                  <a:pt x="11517773" y="0"/>
                </a:lnTo>
                <a:lnTo>
                  <a:pt x="11517773" y="4958858"/>
                </a:lnTo>
                <a:lnTo>
                  <a:pt x="0" y="49588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916300" y="204525"/>
            <a:ext cx="7915399" cy="1418921"/>
          </a:xfrm>
          <a:custGeom>
            <a:avLst/>
            <a:gdLst/>
            <a:ahLst/>
            <a:cxnLst/>
            <a:rect l="l" t="t" r="r" b="b"/>
            <a:pathLst>
              <a:path w="7915399" h="1418921">
                <a:moveTo>
                  <a:pt x="0" y="0"/>
                </a:moveTo>
                <a:lnTo>
                  <a:pt x="7915399" y="0"/>
                </a:lnTo>
                <a:lnTo>
                  <a:pt x="7915399" y="1418921"/>
                </a:lnTo>
                <a:lnTo>
                  <a:pt x="0" y="141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0" t="-47153" r="-1510" b="-97092"/>
            </a:stretch>
          </a:blipFill>
        </p:spPr>
      </p:sp>
      <p:sp>
        <p:nvSpPr>
          <p:cNvPr id="4" name="Freeform 4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65126" y="261371"/>
            <a:ext cx="10054297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99"/>
              </a:lnSpc>
            </a:pPr>
            <a:r>
              <a:rPr lang="en-US" sz="7999" b="1" spc="-43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ER- Diagram</a:t>
            </a:r>
          </a:p>
        </p:txBody>
      </p:sp>
      <p:sp>
        <p:nvSpPr>
          <p:cNvPr id="6" name="Freeform 6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7009" y="1990267"/>
            <a:ext cx="11168558" cy="7812828"/>
          </a:xfrm>
          <a:custGeom>
            <a:avLst/>
            <a:gdLst/>
            <a:ahLst/>
            <a:cxnLst/>
            <a:rect l="l" t="t" r="r" b="b"/>
            <a:pathLst>
              <a:path w="11168558" h="7812828">
                <a:moveTo>
                  <a:pt x="0" y="0"/>
                </a:moveTo>
                <a:lnTo>
                  <a:pt x="11168557" y="0"/>
                </a:lnTo>
                <a:lnTo>
                  <a:pt x="11168557" y="7812827"/>
                </a:lnTo>
                <a:lnTo>
                  <a:pt x="0" y="781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3279" y="4116400"/>
            <a:ext cx="10535220" cy="3020460"/>
          </a:xfrm>
          <a:custGeom>
            <a:avLst/>
            <a:gdLst/>
            <a:ahLst/>
            <a:cxnLst/>
            <a:rect l="l" t="t" r="r" b="b"/>
            <a:pathLst>
              <a:path w="10535220" h="3020460">
                <a:moveTo>
                  <a:pt x="0" y="0"/>
                </a:moveTo>
                <a:lnTo>
                  <a:pt x="10535220" y="0"/>
                </a:lnTo>
                <a:lnTo>
                  <a:pt x="10535220" y="3020460"/>
                </a:lnTo>
                <a:lnTo>
                  <a:pt x="0" y="3020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86460" y="2434755"/>
            <a:ext cx="5372840" cy="5417490"/>
          </a:xfrm>
          <a:custGeom>
            <a:avLst/>
            <a:gdLst/>
            <a:ahLst/>
            <a:cxnLst/>
            <a:rect l="l" t="t" r="r" b="b"/>
            <a:pathLst>
              <a:path w="5372840" h="5417490">
                <a:moveTo>
                  <a:pt x="0" y="0"/>
                </a:moveTo>
                <a:lnTo>
                  <a:pt x="5372840" y="0"/>
                </a:lnTo>
                <a:lnTo>
                  <a:pt x="5372840" y="5417490"/>
                </a:lnTo>
                <a:lnTo>
                  <a:pt x="0" y="54174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1979" y="1231509"/>
            <a:ext cx="16646021" cy="6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1. What is the total emission per country for the most recent year available?</a:t>
            </a:r>
          </a:p>
        </p:txBody>
      </p:sp>
      <p:sp>
        <p:nvSpPr>
          <p:cNvPr id="8" name="Freeform 8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5054" y="7842720"/>
            <a:ext cx="9071670" cy="292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  <a:spcBef>
                <a:spcPct val="0"/>
              </a:spcBef>
            </a:pPr>
            <a:r>
              <a:rPr lang="en-US" sz="3715" b="1" spc="-215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total emissions per country in the most recent year highlight the leading contributors to global pollution, with industrialized nations typically showing the highest values due to their energy-intensive economies.</a:t>
            </a:r>
          </a:p>
          <a:p>
            <a:pPr algn="ctr">
              <a:lnSpc>
                <a:spcPts val="3715"/>
              </a:lnSpc>
              <a:spcBef>
                <a:spcPct val="0"/>
              </a:spcBef>
            </a:pPr>
            <a:endParaRPr lang="en-US" sz="3715" b="1" spc="-215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9579" y="3496869"/>
            <a:ext cx="10190470" cy="3293262"/>
          </a:xfrm>
          <a:custGeom>
            <a:avLst/>
            <a:gdLst/>
            <a:ahLst/>
            <a:cxnLst/>
            <a:rect l="l" t="t" r="r" b="b"/>
            <a:pathLst>
              <a:path w="10190470" h="3293262">
                <a:moveTo>
                  <a:pt x="0" y="0"/>
                </a:moveTo>
                <a:lnTo>
                  <a:pt x="10190470" y="0"/>
                </a:lnTo>
                <a:lnTo>
                  <a:pt x="10190470" y="3293262"/>
                </a:lnTo>
                <a:lnTo>
                  <a:pt x="0" y="3293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91672" y="5451148"/>
            <a:ext cx="6374641" cy="3389546"/>
          </a:xfrm>
          <a:custGeom>
            <a:avLst/>
            <a:gdLst/>
            <a:ahLst/>
            <a:cxnLst/>
            <a:rect l="l" t="t" r="r" b="b"/>
            <a:pathLst>
              <a:path w="6374641" h="3389546">
                <a:moveTo>
                  <a:pt x="0" y="0"/>
                </a:moveTo>
                <a:lnTo>
                  <a:pt x="6374641" y="0"/>
                </a:lnTo>
                <a:lnTo>
                  <a:pt x="6374641" y="3389547"/>
                </a:lnTo>
                <a:lnTo>
                  <a:pt x="0" y="33895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8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27038" y="1800424"/>
            <a:ext cx="16646021" cy="6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2. What are the top 5 countries by GDP in the most recent year?</a:t>
            </a:r>
          </a:p>
        </p:txBody>
      </p:sp>
      <p:sp>
        <p:nvSpPr>
          <p:cNvPr id="8" name="Freeform 8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3279" y="7199706"/>
            <a:ext cx="10149663" cy="2168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 top 5 countries by GDP reflect the world’s largest economies, indicating their significant influence on global energy demand and emissions.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3279" y="2567369"/>
            <a:ext cx="10523771" cy="2576131"/>
          </a:xfrm>
          <a:custGeom>
            <a:avLst/>
            <a:gdLst/>
            <a:ahLst/>
            <a:cxnLst/>
            <a:rect l="l" t="t" r="r" b="b"/>
            <a:pathLst>
              <a:path w="10523771" h="2576131">
                <a:moveTo>
                  <a:pt x="0" y="0"/>
                </a:moveTo>
                <a:lnTo>
                  <a:pt x="10523771" y="0"/>
                </a:lnTo>
                <a:lnTo>
                  <a:pt x="10523771" y="2576131"/>
                </a:lnTo>
                <a:lnTo>
                  <a:pt x="0" y="25761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58725" y="5554160"/>
            <a:ext cx="10407587" cy="3335765"/>
          </a:xfrm>
          <a:custGeom>
            <a:avLst/>
            <a:gdLst/>
            <a:ahLst/>
            <a:cxnLst/>
            <a:rect l="l" t="t" r="r" b="b"/>
            <a:pathLst>
              <a:path w="10407587" h="3335765">
                <a:moveTo>
                  <a:pt x="0" y="0"/>
                </a:moveTo>
                <a:lnTo>
                  <a:pt x="10407588" y="0"/>
                </a:lnTo>
                <a:lnTo>
                  <a:pt x="10407588" y="3335765"/>
                </a:lnTo>
                <a:lnTo>
                  <a:pt x="0" y="33357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6396045"/>
            <a:ext cx="7158725" cy="371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Fossil fuels like coal, oil, and natural gas are the primary contributors to emissions across all countries, indicating a strong link between non-renewable energy use and environmental impact.</a:t>
            </a:r>
          </a:p>
        </p:txBody>
      </p:sp>
      <p:sp>
        <p:nvSpPr>
          <p:cNvPr id="8" name="Freeform 8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127038" y="1028700"/>
            <a:ext cx="15439275" cy="1135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Which energy types contribute most to emissions across all countries?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 rot="-1051246">
            <a:off x="-1743496" y="-1638432"/>
            <a:ext cx="5104835" cy="5104835"/>
          </a:xfrm>
          <a:custGeom>
            <a:avLst/>
            <a:gdLst/>
            <a:ahLst/>
            <a:cxnLst/>
            <a:rect l="l" t="t" r="r" b="b"/>
            <a:pathLst>
              <a:path w="5104835" h="5104835">
                <a:moveTo>
                  <a:pt x="0" y="0"/>
                </a:moveTo>
                <a:lnTo>
                  <a:pt x="5104835" y="0"/>
                </a:lnTo>
                <a:lnTo>
                  <a:pt x="5104835" y="5104835"/>
                </a:lnTo>
                <a:lnTo>
                  <a:pt x="0" y="51048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79418">
            <a:off x="-1043216" y="-890426"/>
            <a:ext cx="3312989" cy="3312989"/>
          </a:xfrm>
          <a:custGeom>
            <a:avLst/>
            <a:gdLst/>
            <a:ahLst/>
            <a:cxnLst/>
            <a:rect l="l" t="t" r="r" b="b"/>
            <a:pathLst>
              <a:path w="3312989" h="3312989">
                <a:moveTo>
                  <a:pt x="0" y="0"/>
                </a:moveTo>
                <a:lnTo>
                  <a:pt x="3312990" y="0"/>
                </a:lnTo>
                <a:lnTo>
                  <a:pt x="3312990" y="3312990"/>
                </a:lnTo>
                <a:lnTo>
                  <a:pt x="0" y="33129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3279" y="3638381"/>
            <a:ext cx="10340363" cy="3010238"/>
          </a:xfrm>
          <a:custGeom>
            <a:avLst/>
            <a:gdLst/>
            <a:ahLst/>
            <a:cxnLst/>
            <a:rect l="l" t="t" r="r" b="b"/>
            <a:pathLst>
              <a:path w="10340363" h="3010238">
                <a:moveTo>
                  <a:pt x="0" y="0"/>
                </a:moveTo>
                <a:lnTo>
                  <a:pt x="10340363" y="0"/>
                </a:lnTo>
                <a:lnTo>
                  <a:pt x="10340363" y="3010238"/>
                </a:lnTo>
                <a:lnTo>
                  <a:pt x="0" y="3010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73768" y="3342337"/>
            <a:ext cx="6192545" cy="3961631"/>
          </a:xfrm>
          <a:custGeom>
            <a:avLst/>
            <a:gdLst/>
            <a:ahLst/>
            <a:cxnLst/>
            <a:rect l="l" t="t" r="r" b="b"/>
            <a:pathLst>
              <a:path w="6192545" h="3961631">
                <a:moveTo>
                  <a:pt x="0" y="0"/>
                </a:moveTo>
                <a:lnTo>
                  <a:pt x="6192545" y="0"/>
                </a:lnTo>
                <a:lnTo>
                  <a:pt x="6192545" y="3961630"/>
                </a:lnTo>
                <a:lnTo>
                  <a:pt x="0" y="39616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471" b="-1941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27038" y="1512003"/>
            <a:ext cx="15439275" cy="6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4. How have global emissions changed year over year?</a:t>
            </a:r>
          </a:p>
        </p:txBody>
      </p:sp>
      <p:sp>
        <p:nvSpPr>
          <p:cNvPr id="8" name="Freeform 8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7857" y="7561142"/>
            <a:ext cx="15439275" cy="165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Global emissions have shown a fluctuating yet generally increasing trend year over year, reflecting rising energy demand and industrial activity.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67" t="-10431" r="-2216" b="-1306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01529" y="4719169"/>
            <a:ext cx="6697638" cy="5140437"/>
          </a:xfrm>
          <a:custGeom>
            <a:avLst/>
            <a:gdLst/>
            <a:ahLst/>
            <a:cxnLst/>
            <a:rect l="l" t="t" r="r" b="b"/>
            <a:pathLst>
              <a:path w="6697638" h="5140437">
                <a:moveTo>
                  <a:pt x="0" y="0"/>
                </a:moveTo>
                <a:lnTo>
                  <a:pt x="6697639" y="0"/>
                </a:lnTo>
                <a:lnTo>
                  <a:pt x="6697639" y="5140437"/>
                </a:lnTo>
                <a:lnTo>
                  <a:pt x="0" y="5140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88038">
            <a:off x="14173390" y="434465"/>
            <a:ext cx="1342255" cy="1924380"/>
          </a:xfrm>
          <a:custGeom>
            <a:avLst/>
            <a:gdLst/>
            <a:ahLst/>
            <a:cxnLst/>
            <a:rect l="l" t="t" r="r" b="b"/>
            <a:pathLst>
              <a:path w="1342255" h="1924380">
                <a:moveTo>
                  <a:pt x="0" y="0"/>
                </a:moveTo>
                <a:lnTo>
                  <a:pt x="1342255" y="0"/>
                </a:lnTo>
                <a:lnTo>
                  <a:pt x="1342255" y="1924380"/>
                </a:lnTo>
                <a:lnTo>
                  <a:pt x="0" y="1924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614420" flipH="1" flipV="1">
            <a:off x="14814494" y="519638"/>
            <a:ext cx="4200691" cy="4451599"/>
          </a:xfrm>
          <a:custGeom>
            <a:avLst/>
            <a:gdLst/>
            <a:ahLst/>
            <a:cxnLst/>
            <a:rect l="l" t="t" r="r" b="b"/>
            <a:pathLst>
              <a:path w="4200691" h="4451599">
                <a:moveTo>
                  <a:pt x="4200691" y="4451599"/>
                </a:moveTo>
                <a:lnTo>
                  <a:pt x="0" y="4451599"/>
                </a:lnTo>
                <a:lnTo>
                  <a:pt x="0" y="0"/>
                </a:lnTo>
                <a:lnTo>
                  <a:pt x="4200691" y="0"/>
                </a:lnTo>
                <a:lnTo>
                  <a:pt x="4200691" y="445159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90549" y="1208932"/>
            <a:ext cx="9940827" cy="3168208"/>
          </a:xfrm>
          <a:custGeom>
            <a:avLst/>
            <a:gdLst/>
            <a:ahLst/>
            <a:cxnLst/>
            <a:rect l="l" t="t" r="r" b="b"/>
            <a:pathLst>
              <a:path w="9940827" h="3168208">
                <a:moveTo>
                  <a:pt x="0" y="0"/>
                </a:moveTo>
                <a:lnTo>
                  <a:pt x="9940827" y="0"/>
                </a:lnTo>
                <a:lnTo>
                  <a:pt x="9940827" y="3168208"/>
                </a:lnTo>
                <a:lnTo>
                  <a:pt x="0" y="31682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11013" y="4720040"/>
            <a:ext cx="4820363" cy="5464031"/>
          </a:xfrm>
          <a:custGeom>
            <a:avLst/>
            <a:gdLst/>
            <a:ahLst/>
            <a:cxnLst/>
            <a:rect l="l" t="t" r="r" b="b"/>
            <a:pathLst>
              <a:path w="4820363" h="5464031">
                <a:moveTo>
                  <a:pt x="0" y="0"/>
                </a:moveTo>
                <a:lnTo>
                  <a:pt x="4820363" y="0"/>
                </a:lnTo>
                <a:lnTo>
                  <a:pt x="4820363" y="5464031"/>
                </a:lnTo>
                <a:lnTo>
                  <a:pt x="0" y="5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00432" y="246274"/>
            <a:ext cx="15439275" cy="61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5. What is the trend in GDP for each country over the given years?</a:t>
            </a:r>
          </a:p>
        </p:txBody>
      </p:sp>
      <p:sp>
        <p:nvSpPr>
          <p:cNvPr id="9" name="Freeform 9"/>
          <p:cNvSpPr/>
          <p:nvPr/>
        </p:nvSpPr>
        <p:spPr>
          <a:xfrm>
            <a:off x="13653817" y="9300584"/>
            <a:ext cx="4546629" cy="874861"/>
          </a:xfrm>
          <a:custGeom>
            <a:avLst/>
            <a:gdLst/>
            <a:ahLst/>
            <a:cxnLst/>
            <a:rect l="l" t="t" r="r" b="b"/>
            <a:pathLst>
              <a:path w="4546629" h="874861">
                <a:moveTo>
                  <a:pt x="0" y="0"/>
                </a:moveTo>
                <a:lnTo>
                  <a:pt x="4546629" y="0"/>
                </a:lnTo>
                <a:lnTo>
                  <a:pt x="4546629" y="874862"/>
                </a:lnTo>
                <a:lnTo>
                  <a:pt x="0" y="874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5800061"/>
            <a:ext cx="7074102" cy="371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4081" b="1" spc="-23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Most countries show a steady increase in GDP over the years, indicating consistent economic growth globally.</a:t>
            </a: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4081" b="1" spc="-236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4081" b="1" spc="-236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4081"/>
              </a:lnSpc>
              <a:spcBef>
                <a:spcPct val="0"/>
              </a:spcBef>
            </a:pPr>
            <a:endParaRPr lang="en-US" sz="4081" b="1" spc="-236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604</Words>
  <Application>Microsoft Office PowerPoint</Application>
  <PresentationFormat>Custom</PresentationFormat>
  <Paragraphs>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 Bold</vt:lpstr>
      <vt:lpstr>Calibri</vt:lpstr>
      <vt:lpstr>Arial</vt:lpstr>
      <vt:lpstr>Gaegu Bold</vt:lpstr>
      <vt:lpstr>Dosis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Sql_project_ppt</dc:title>
  <cp:lastModifiedBy>Microsoft account</cp:lastModifiedBy>
  <cp:revision>2</cp:revision>
  <dcterms:created xsi:type="dcterms:W3CDTF">2006-08-16T00:00:00Z</dcterms:created>
  <dcterms:modified xsi:type="dcterms:W3CDTF">2025-07-03T06:08:09Z</dcterms:modified>
  <dc:identifier>DAGsASq8O04</dc:identifier>
</cp:coreProperties>
</file>